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0" r:id="rId2"/>
    <p:sldId id="321" r:id="rId3"/>
    <p:sldId id="304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31" r:id="rId12"/>
    <p:sldId id="330" r:id="rId13"/>
    <p:sldId id="332" r:id="rId14"/>
    <p:sldId id="333" r:id="rId15"/>
    <p:sldId id="334" r:id="rId16"/>
    <p:sldId id="335" r:id="rId17"/>
    <p:sldId id="336" r:id="rId18"/>
    <p:sldId id="337" r:id="rId19"/>
    <p:sldId id="33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372881-64BE-4172-B5FA-402D39EA8D13}">
          <p14:sldIdLst>
            <p14:sldId id="300"/>
          </p14:sldIdLst>
        </p14:section>
        <p14:section name="2018-2019 期末" id="{F93B13F7-A6D1-454F-95E7-E5D4ACA02991}">
          <p14:sldIdLst>
            <p14:sldId id="321"/>
            <p14:sldId id="304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2019~2020 期末" id="{C6216266-EA89-4583-A0DE-ABC50B202E1C}">
          <p14:sldIdLst>
            <p14:sldId id="331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539"/>
    <a:srgbClr val="E4B392"/>
    <a:srgbClr val="C55A11"/>
    <a:srgbClr val="F6C6A9"/>
    <a:srgbClr val="E3DDD5"/>
    <a:srgbClr val="C45A13"/>
    <a:srgbClr val="E4DFD8"/>
    <a:srgbClr val="C8C3BF"/>
    <a:srgbClr val="E9785C"/>
    <a:srgbClr val="003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89463" autoAdjust="0"/>
  </p:normalViewPr>
  <p:slideViewPr>
    <p:cSldViewPr snapToGrid="0" showGuides="1">
      <p:cViewPr varScale="1">
        <p:scale>
          <a:sx n="110" d="100"/>
          <a:sy n="110" d="100"/>
        </p:scale>
        <p:origin x="35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98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03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50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1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44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041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15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2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40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5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9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4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470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4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82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37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6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1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C565489-5E66-4A89-BC4C-2DF943093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" y="3169"/>
            <a:ext cx="12184608" cy="685483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77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7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2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22A0A8E0-39DD-4778-B1D5-25279695E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0017" y="228392"/>
            <a:ext cx="2438400" cy="676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3F6768-D5D3-4772-A71F-B423E3633CA6}"/>
              </a:ext>
            </a:extLst>
          </p:cNvPr>
          <p:cNvSpPr txBox="1"/>
          <p:nvPr/>
        </p:nvSpPr>
        <p:spPr>
          <a:xfrm>
            <a:off x="7160697" y="2705725"/>
            <a:ext cx="4662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面向对象程序设计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 algn="ctr"/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期末复习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8" y="778043"/>
            <a:ext cx="5566611" cy="55666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11158" y="778042"/>
            <a:ext cx="886978" cy="2879726"/>
          </a:xfrm>
          <a:prstGeom prst="rect">
            <a:avLst/>
          </a:prstGeom>
          <a:solidFill>
            <a:srgbClr val="C55A11">
              <a:alpha val="50000"/>
            </a:srgbClr>
          </a:solidFill>
          <a:ln w="3175">
            <a:noFill/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0" hangingPunct="0">
              <a:defRPr/>
            </a:pPr>
            <a:endParaRPr lang="zh-CN" altLang="en-US" sz="2800" b="1"/>
          </a:p>
        </p:txBody>
      </p:sp>
      <p:sp>
        <p:nvSpPr>
          <p:cNvPr id="16" name="矩形 15"/>
          <p:cNvSpPr/>
          <p:nvPr/>
        </p:nvSpPr>
        <p:spPr>
          <a:xfrm>
            <a:off x="6321217" y="3266157"/>
            <a:ext cx="626868" cy="2303463"/>
          </a:xfrm>
          <a:prstGeom prst="rect">
            <a:avLst/>
          </a:prstGeom>
          <a:solidFill>
            <a:srgbClr val="E4B392">
              <a:alpha val="30000"/>
            </a:srgbClr>
          </a:solidFill>
          <a:ln w="3175">
            <a:noFill/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0" hangingPunct="0">
              <a:defRPr/>
            </a:pPr>
            <a:endParaRPr lang="zh-CN" altLang="en-US" sz="28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368967" y="778043"/>
            <a:ext cx="5539817" cy="55666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9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551005" y="5284148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解析：这个代码，实际上运行的时候会出现</a:t>
            </a:r>
            <a:r>
              <a:rPr lang="en-US" altLang="zh-CN" dirty="0"/>
              <a:t>runtime error</a:t>
            </a:r>
            <a:r>
              <a:rPr lang="zh-CN" altLang="en-US" dirty="0"/>
              <a:t>：</a:t>
            </a:r>
            <a:r>
              <a:rPr lang="en-US" altLang="zh-CN" dirty="0"/>
              <a:t>delete p</a:t>
            </a:r>
            <a:r>
              <a:rPr lang="zh-CN" altLang="en-US" dirty="0"/>
              <a:t>这里应该是</a:t>
            </a:r>
            <a:r>
              <a:rPr lang="en-US" altLang="zh-CN" dirty="0"/>
              <a:t>delete[] p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9470" y="398971"/>
            <a:ext cx="4902550" cy="38048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544362" y="4665772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3B43F7-0918-4DA2-B60B-132EF2B3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91" y="547796"/>
            <a:ext cx="4231004" cy="5844676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2310269" y="3075055"/>
            <a:ext cx="3132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2019~2020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0" y="2762249"/>
            <a:ext cx="242432" cy="1333500"/>
          </a:xfrm>
          <a:prstGeom prst="rect">
            <a:avLst/>
          </a:prstGeom>
          <a:solidFill>
            <a:srgbClr val="C55A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7710291" y="547796"/>
            <a:ext cx="4249919" cy="58446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7000519" y="2762248"/>
            <a:ext cx="1333500" cy="1333500"/>
            <a:chOff x="3410712" y="2762250"/>
            <a:chExt cx="1333500" cy="13335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42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95998" y="3006954"/>
            <a:ext cx="562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解析：析构顺序是构造顺序的倒序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790" y="738284"/>
            <a:ext cx="4012890" cy="5183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A()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A()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B()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~B()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~A()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~A()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95998" y="3006954"/>
            <a:ext cx="5626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a[2]</a:t>
            </a:r>
            <a:r>
              <a:rPr lang="zh-CN" altLang="en-US" dirty="0"/>
              <a:t>：默认构造函数，输出两个</a:t>
            </a:r>
            <a:r>
              <a:rPr lang="en-US" altLang="zh-CN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b=a[0]</a:t>
            </a:r>
            <a:r>
              <a:rPr lang="zh-CN" altLang="en-US" dirty="0"/>
              <a:t>：拷贝构造函数，输出一个</a:t>
            </a:r>
            <a:r>
              <a:rPr lang="en-US" altLang="zh-CN" dirty="0"/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c</a:t>
            </a:r>
            <a:r>
              <a:rPr lang="zh-CN" altLang="en-US" dirty="0"/>
              <a:t>：默认构造函数，输出一个</a:t>
            </a:r>
            <a:r>
              <a:rPr lang="en-US" altLang="zh-CN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 = a[1]</a:t>
            </a:r>
            <a:r>
              <a:rPr lang="zh-CN" altLang="en-US" dirty="0"/>
              <a:t>：赋值操作，输出一个</a:t>
            </a:r>
            <a:r>
              <a:rPr lang="en-US" altLang="zh-CN" dirty="0"/>
              <a:t>C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90" y="1979319"/>
            <a:ext cx="4607250" cy="24246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pt-BR" altLang="zh-CN" b="1" dirty="0">
                <a:solidFill>
                  <a:srgbClr val="FF0000"/>
                </a:solidFill>
              </a:rPr>
              <a:t>A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A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B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A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95998" y="1871574"/>
            <a:ext cx="5626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 c1(7)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</a:t>
            </a:r>
            <a:r>
              <a:rPr lang="en-US" altLang="zh-CN" dirty="0"/>
              <a:t>C(int)</a:t>
            </a:r>
            <a:r>
              <a:rPr lang="zh-CN" altLang="en-US" dirty="0"/>
              <a:t>，输出</a:t>
            </a:r>
            <a:r>
              <a:rPr lang="en-US" altLang="zh-CN" dirty="0" err="1"/>
              <a:t>i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 c2 = 7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调用拷贝构造函数为</a:t>
            </a:r>
            <a:r>
              <a:rPr lang="en-US" altLang="zh-CN" dirty="0"/>
              <a:t>c2</a:t>
            </a:r>
            <a:r>
              <a:rPr lang="zh-CN" altLang="en-US" dirty="0"/>
              <a:t>赋值，需要将</a:t>
            </a:r>
            <a:r>
              <a:rPr lang="en-US" altLang="zh-CN" dirty="0"/>
              <a:t>7</a:t>
            </a:r>
            <a:r>
              <a:rPr lang="zh-CN" altLang="en-US" dirty="0"/>
              <a:t>转化为</a:t>
            </a:r>
            <a:r>
              <a:rPr lang="en-US" altLang="zh-CN" dirty="0"/>
              <a:t>C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</a:t>
            </a:r>
            <a:r>
              <a:rPr lang="en-US" altLang="zh-CN" dirty="0"/>
              <a:t>C(int)</a:t>
            </a:r>
            <a:r>
              <a:rPr lang="zh-CN" altLang="en-US" dirty="0"/>
              <a:t>前有</a:t>
            </a:r>
            <a:r>
              <a:rPr lang="en-US" altLang="zh-CN" dirty="0"/>
              <a:t>explicit</a:t>
            </a:r>
            <a:r>
              <a:rPr lang="zh-CN" altLang="en-US" dirty="0"/>
              <a:t>关键字，无法调用</a:t>
            </a:r>
            <a:r>
              <a:rPr lang="en-US" altLang="zh-CN" dirty="0"/>
              <a:t>C(int)</a:t>
            </a:r>
            <a:r>
              <a:rPr lang="zh-CN" altLang="en-US" dirty="0"/>
              <a:t>，因此只能调用</a:t>
            </a:r>
            <a:r>
              <a:rPr lang="en-US" altLang="zh-CN" dirty="0"/>
              <a:t>C(double)</a:t>
            </a:r>
            <a:r>
              <a:rPr lang="zh-CN" altLang="en-US" dirty="0"/>
              <a:t>，将</a:t>
            </a:r>
            <a:r>
              <a:rPr lang="en-US" altLang="zh-CN" dirty="0"/>
              <a:t>7</a:t>
            </a:r>
            <a:r>
              <a:rPr lang="zh-CN" altLang="en-US" dirty="0"/>
              <a:t>隐式转换为</a:t>
            </a:r>
            <a:r>
              <a:rPr lang="en-US" altLang="zh-CN" dirty="0"/>
              <a:t>C</a:t>
            </a:r>
            <a:r>
              <a:rPr lang="zh-CN" altLang="en-US" dirty="0"/>
              <a:t>类型，此时输出</a:t>
            </a:r>
            <a:r>
              <a:rPr lang="en-US" altLang="zh-CN" dirty="0"/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 c3 = C(7)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调用拷贝构造函数为</a:t>
            </a:r>
            <a:r>
              <a:rPr lang="en-US" altLang="zh-CN" dirty="0"/>
              <a:t>c2</a:t>
            </a:r>
            <a:r>
              <a:rPr lang="zh-CN" altLang="en-US" dirty="0"/>
              <a:t>赋值，需要将</a:t>
            </a:r>
            <a:r>
              <a:rPr lang="en-US" altLang="zh-CN" dirty="0"/>
              <a:t>7</a:t>
            </a:r>
            <a:r>
              <a:rPr lang="zh-CN" altLang="en-US" dirty="0"/>
              <a:t>转化为</a:t>
            </a:r>
            <a:r>
              <a:rPr lang="en-US" altLang="zh-CN" dirty="0"/>
              <a:t>C</a:t>
            </a:r>
            <a:r>
              <a:rPr lang="zh-CN" altLang="en-US" dirty="0"/>
              <a:t>类型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由于显式将</a:t>
            </a:r>
            <a:r>
              <a:rPr lang="en-US" altLang="zh-CN" dirty="0"/>
              <a:t>7</a:t>
            </a:r>
            <a:r>
              <a:rPr lang="zh-CN" altLang="en-US" dirty="0"/>
              <a:t>构造为了</a:t>
            </a:r>
            <a:r>
              <a:rPr lang="en-US" altLang="zh-CN" dirty="0"/>
              <a:t>C</a:t>
            </a:r>
            <a:r>
              <a:rPr lang="zh-CN" altLang="en-US" dirty="0"/>
              <a:t>类型，因此输出为</a:t>
            </a:r>
            <a:r>
              <a:rPr lang="en-US" altLang="zh-CN" dirty="0" err="1"/>
              <a:t>i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70" y="1789292"/>
            <a:ext cx="4470090" cy="28046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95998" y="1871574"/>
            <a:ext cx="562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注意，这里偏特化对应的参数类型为 </a:t>
            </a:r>
            <a:r>
              <a:rPr lang="en-US" altLang="zh-CN" dirty="0"/>
              <a:t>const int</a:t>
            </a:r>
            <a:r>
              <a:rPr lang="zh-CN" altLang="en-US" dirty="0"/>
              <a:t>，编译器对于模板函数的调用是不会进行隐式转换的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167" y="1789292"/>
            <a:ext cx="4390895" cy="28046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6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89070" y="2610714"/>
            <a:ext cx="5626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dynamic_cast</a:t>
            </a:r>
            <a:r>
              <a:rPr lang="zh-CN" altLang="en-US" dirty="0"/>
              <a:t>：在运行时进行类型检查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(1)</a:t>
            </a:r>
            <a:r>
              <a:rPr lang="zh-CN" altLang="en-US" dirty="0"/>
              <a:t>：</a:t>
            </a:r>
            <a:r>
              <a:rPr lang="en-US" altLang="zh-CN" dirty="0"/>
              <a:t>ap</a:t>
            </a:r>
            <a:r>
              <a:rPr lang="zh-CN" altLang="en-US" dirty="0"/>
              <a:t>指向</a:t>
            </a:r>
            <a:r>
              <a:rPr lang="en-US" altLang="zh-CN" dirty="0"/>
              <a:t>A</a:t>
            </a:r>
            <a:r>
              <a:rPr lang="zh-CN" altLang="en-US" dirty="0"/>
              <a:t>类型，无法安全转换为</a:t>
            </a:r>
            <a:r>
              <a:rPr lang="en-US" altLang="zh-CN" dirty="0"/>
              <a:t>B</a:t>
            </a:r>
            <a:r>
              <a:rPr lang="zh-CN" altLang="en-US" dirty="0"/>
              <a:t>类型指针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(3)</a:t>
            </a:r>
            <a:r>
              <a:rPr lang="zh-CN" altLang="en-US" dirty="0"/>
              <a:t>：</a:t>
            </a:r>
            <a:r>
              <a:rPr lang="en-US" altLang="zh-CN" dirty="0"/>
              <a:t>ap</a:t>
            </a:r>
            <a:r>
              <a:rPr lang="zh-CN" altLang="en-US" dirty="0"/>
              <a:t>指向</a:t>
            </a:r>
            <a:r>
              <a:rPr lang="en-US" altLang="zh-CN" dirty="0"/>
              <a:t>B</a:t>
            </a:r>
            <a:r>
              <a:rPr lang="zh-CN" altLang="en-US" dirty="0"/>
              <a:t>类型，可以转换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static_cast</a:t>
            </a:r>
            <a:r>
              <a:rPr lang="zh-CN" altLang="en-US" dirty="0"/>
              <a:t>：在编译时进行类型检查，只要有继承关系即可进行转换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508" y="874285"/>
            <a:ext cx="3906212" cy="4634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OK2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OK3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OK4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6095997" y="2769609"/>
            <a:ext cx="5626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(*p).f()</a:t>
            </a:r>
            <a:r>
              <a:rPr lang="zh-CN" altLang="en-US" dirty="0"/>
              <a:t>：这一行对指针 </a:t>
            </a:r>
            <a:r>
              <a:rPr lang="en-US" altLang="zh-CN" dirty="0"/>
              <a:t>p </a:t>
            </a:r>
            <a:r>
              <a:rPr lang="zh-CN" altLang="en-US" dirty="0"/>
              <a:t>进行解引用，并调用指向对象的 </a:t>
            </a:r>
            <a:r>
              <a:rPr lang="en-US" altLang="zh-CN" dirty="0"/>
              <a:t>f() </a:t>
            </a:r>
            <a:r>
              <a:rPr lang="zh-CN" altLang="en-US" dirty="0"/>
              <a:t>函数。由于 </a:t>
            </a:r>
            <a:r>
              <a:rPr lang="en-US" altLang="zh-CN" dirty="0"/>
              <a:t>f() </a:t>
            </a:r>
            <a:r>
              <a:rPr lang="zh-CN" altLang="en-US" dirty="0"/>
              <a:t>是虚函数，调用的实际函数取决于指向的对象类型。在这里，对象是 </a:t>
            </a:r>
            <a:r>
              <a:rPr lang="en-US" altLang="zh-CN" dirty="0"/>
              <a:t>Derived </a:t>
            </a:r>
            <a:r>
              <a:rPr lang="zh-CN" altLang="en-US" dirty="0"/>
              <a:t>类型，因此将调用 </a:t>
            </a:r>
            <a:r>
              <a:rPr lang="en-US" altLang="zh-CN" dirty="0"/>
              <a:t>Derived </a:t>
            </a:r>
            <a:r>
              <a:rPr lang="zh-CN" altLang="en-US" dirty="0"/>
              <a:t>类中覆盖的 </a:t>
            </a:r>
            <a:r>
              <a:rPr lang="en-US" altLang="zh-CN" dirty="0"/>
              <a:t>f() </a:t>
            </a:r>
            <a:r>
              <a:rPr lang="zh-CN" altLang="en-US" dirty="0"/>
              <a:t>函数，输出 </a:t>
            </a:r>
            <a:r>
              <a:rPr lang="en-US" altLang="zh-CN" dirty="0"/>
              <a:t>"I'm in Derived"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func</a:t>
            </a:r>
            <a:r>
              <a:rPr lang="en-US" altLang="zh-CN" dirty="0"/>
              <a:t>(*p)</a:t>
            </a:r>
            <a:r>
              <a:rPr lang="zh-CN" altLang="en-US" dirty="0"/>
              <a:t>：这里将</a:t>
            </a:r>
            <a:r>
              <a:rPr lang="en-US" altLang="zh-CN" dirty="0"/>
              <a:t>p</a:t>
            </a:r>
            <a:r>
              <a:rPr lang="zh-CN" altLang="en-US" dirty="0"/>
              <a:t>转化为了形参</a:t>
            </a:r>
            <a:r>
              <a:rPr lang="en-US" altLang="zh-CN" dirty="0"/>
              <a:t>b</a:t>
            </a:r>
            <a:r>
              <a:rPr lang="zh-CN" altLang="en-US" dirty="0"/>
              <a:t>，失去了多态的必要条件，因此输出了</a:t>
            </a:r>
            <a:r>
              <a:rPr lang="en-US" altLang="zh-CN" dirty="0"/>
              <a:t>"I'm in Base"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045" y="517741"/>
            <a:ext cx="3399138" cy="53477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6095998" y="738284"/>
            <a:ext cx="5626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I'm in Derived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I'm in Derived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I'm in Base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Destructing Base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Destructing Derived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Destructing Base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02F872-0441-4231-8289-0B9FF4AA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07" y="0"/>
            <a:ext cx="9581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A3D322-80B0-459C-850A-E9945E71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268" y="0"/>
            <a:ext cx="9275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B0692C-70DB-416E-BF8D-B5E68924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3" y="548791"/>
            <a:ext cx="4236149" cy="5844677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5731614" y="3075056"/>
            <a:ext cx="4249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2018~2019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11981373" y="2985770"/>
            <a:ext cx="242432" cy="1333500"/>
          </a:xfrm>
          <a:prstGeom prst="rect">
            <a:avLst/>
          </a:prstGeom>
          <a:solidFill>
            <a:srgbClr val="C45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251553" y="548792"/>
            <a:ext cx="4249919" cy="58446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3720856" y="2762249"/>
            <a:ext cx="1333500" cy="1333500"/>
            <a:chOff x="3410712" y="2762250"/>
            <a:chExt cx="1333500" cy="13335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8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51945" y="2102069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r>
              <a:rPr lang="en-US" altLang="zh-CN" dirty="0"/>
              <a:t>inline</a:t>
            </a:r>
            <a:r>
              <a:rPr lang="zh-CN" altLang="en-US" dirty="0"/>
              <a:t>会被编译器自动展开，会增加编译后的代码长度，因此无法降低代码的空间复杂度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45" y="548790"/>
            <a:ext cx="11270957" cy="6858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45302" y="148369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788EF32-DD3C-48FB-B217-22EE9968A31B}"/>
              </a:ext>
            </a:extLst>
          </p:cNvPr>
          <p:cNvCxnSpPr/>
          <p:nvPr/>
        </p:nvCxnSpPr>
        <p:spPr>
          <a:xfrm>
            <a:off x="6847840" y="863600"/>
            <a:ext cx="30683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51945" y="2102069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解析：要注意区分</a:t>
            </a:r>
            <a:r>
              <a:rPr lang="en-US" altLang="zh-CN" dirty="0"/>
              <a:t>overload</a:t>
            </a:r>
            <a:r>
              <a:rPr lang="zh-CN" altLang="en-US" dirty="0"/>
              <a:t>和</a:t>
            </a:r>
            <a:r>
              <a:rPr lang="en-US" altLang="zh-CN" dirty="0"/>
              <a:t>override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overload</a:t>
            </a:r>
            <a:r>
              <a:rPr lang="zh-CN" altLang="en-US" dirty="0"/>
              <a:t>：函数重载，函数名相同、返回值相同、参数列表不同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override</a:t>
            </a:r>
            <a:r>
              <a:rPr lang="zh-CN" altLang="en-US" dirty="0"/>
              <a:t>：函数覆盖，函数名、返回值、参数列表均相同，是子类函数覆盖父类虚函数，需要</a:t>
            </a:r>
            <a:r>
              <a:rPr lang="en-US" altLang="zh-CN" dirty="0"/>
              <a:t>virtual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945" y="701203"/>
            <a:ext cx="11270957" cy="3810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45302" y="148369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5BB5A-10BB-4D78-9B9A-821C76D4C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854" y="3025399"/>
            <a:ext cx="3383573" cy="33683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A58B5D-43BB-4B55-9A62-6A6CDF648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53" y="3025399"/>
            <a:ext cx="3383573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51945" y="2102069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</a:t>
            </a:r>
            <a:r>
              <a:rPr lang="en-US" altLang="zh-CN" dirty="0"/>
              <a:t>manipulator</a:t>
            </a:r>
            <a:r>
              <a:rPr lang="zh-CN" altLang="en-US" dirty="0"/>
              <a:t>，控制符，与输入</a:t>
            </a:r>
            <a:r>
              <a:rPr lang="en-US" altLang="zh-CN" dirty="0"/>
              <a:t>/</a:t>
            </a:r>
            <a:r>
              <a:rPr lang="zh-CN" altLang="en-US" dirty="0"/>
              <a:t>输出流操作一起出现，用于修改输入</a:t>
            </a:r>
            <a:r>
              <a:rPr lang="en-US" altLang="zh-CN" dirty="0"/>
              <a:t>/</a:t>
            </a:r>
            <a:r>
              <a:rPr lang="zh-CN" altLang="en-US" dirty="0"/>
              <a:t>输出流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241" y="701203"/>
            <a:ext cx="6782364" cy="3810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45302" y="148369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A58B5D-43BB-4B55-9A62-6A6CDF648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891" y="2855552"/>
            <a:ext cx="4861707" cy="22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51945" y="2102069"/>
            <a:ext cx="1127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解析：实际上一共有两个错误，并且编译器肯定优先报</a:t>
            </a:r>
            <a:r>
              <a:rPr lang="en-US" altLang="zh-CN" dirty="0"/>
              <a:t>compiler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vector v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没有定义</a:t>
            </a:r>
            <a:r>
              <a:rPr lang="en-US" altLang="zh-CN" dirty="0"/>
              <a:t>vector</a:t>
            </a:r>
            <a:r>
              <a:rPr lang="zh-CN" altLang="en-US" dirty="0"/>
              <a:t>的模板参数，应该改成</a:t>
            </a:r>
            <a:r>
              <a:rPr lang="en-US" altLang="zh-CN" dirty="0"/>
              <a:t>vector&lt;double&gt; v;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v[0]=2.5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这句话没有语法错误，因此不会是</a:t>
            </a:r>
            <a:r>
              <a:rPr lang="en-US" altLang="zh-CN" dirty="0"/>
              <a:t>compile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但是此时</a:t>
            </a:r>
            <a:r>
              <a:rPr lang="en-US" altLang="zh-CN" dirty="0"/>
              <a:t>vector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vector</a:t>
            </a:r>
            <a:r>
              <a:rPr lang="zh-CN" altLang="en-US" dirty="0"/>
              <a:t>内部的指针指向的是</a:t>
            </a:r>
            <a:r>
              <a:rPr lang="en-US" altLang="zh-CN" dirty="0" err="1"/>
              <a:t>nullptr</a:t>
            </a:r>
            <a:r>
              <a:rPr lang="zh-CN" altLang="en-US" dirty="0"/>
              <a:t>，访问其第</a:t>
            </a:r>
            <a:r>
              <a:rPr lang="en-US" altLang="zh-CN" dirty="0"/>
              <a:t>1</a:t>
            </a:r>
            <a:r>
              <a:rPr lang="zh-CN" altLang="en-US" dirty="0"/>
              <a:t>个元素，相当于执行了</a:t>
            </a:r>
            <a:r>
              <a:rPr lang="en-US" altLang="zh-CN" dirty="0"/>
              <a:t>*</a:t>
            </a:r>
            <a:r>
              <a:rPr lang="en-US" altLang="zh-CN" dirty="0" err="1"/>
              <a:t>nullptr</a:t>
            </a:r>
            <a:r>
              <a:rPr lang="en-US" altLang="zh-CN" dirty="0"/>
              <a:t>=2.5</a:t>
            </a:r>
            <a:r>
              <a:rPr lang="zh-CN" altLang="en-US" dirty="0"/>
              <a:t>，导致</a:t>
            </a:r>
            <a:r>
              <a:rPr lang="en-US" altLang="zh-CN" dirty="0"/>
              <a:t>runtime error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478" y="299745"/>
            <a:ext cx="5875890" cy="11839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45302" y="148369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51945" y="3731552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解析：注意一下，模板函数在调用时，编译器不会进行隐式转化，因此这里的</a:t>
            </a:r>
            <a:r>
              <a:rPr lang="en-US" altLang="zh-CN" dirty="0" err="1"/>
              <a:t>abc</a:t>
            </a:r>
            <a:r>
              <a:rPr lang="zh-CN" altLang="en-US" dirty="0"/>
              <a:t>三个形参的类型必须完全一致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367" y="207193"/>
            <a:ext cx="5198756" cy="23596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45302" y="3113176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463843" y="3000032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解析：与计算相关的操作符，基本上都可以重载；属于</a:t>
            </a:r>
            <a:r>
              <a:rPr lang="en-US" altLang="zh-CN" dirty="0"/>
              <a:t>C++</a:t>
            </a:r>
            <a:r>
              <a:rPr lang="zh-CN" altLang="en-US" dirty="0"/>
              <a:t>语言特性的操作符，基本上都不能重载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这里的</a:t>
            </a:r>
            <a:r>
              <a:rPr lang="en-US" altLang="zh-CN" dirty="0"/>
              <a:t>operator new</a:t>
            </a:r>
            <a:r>
              <a:rPr lang="zh-CN" altLang="en-US" dirty="0"/>
              <a:t>和我们调用的</a:t>
            </a:r>
            <a:r>
              <a:rPr lang="en-US" altLang="zh-CN" dirty="0"/>
              <a:t>new</a:t>
            </a:r>
            <a:r>
              <a:rPr lang="zh-CN" altLang="en-US" dirty="0"/>
              <a:t>是不一样的，</a:t>
            </a:r>
            <a:r>
              <a:rPr lang="en-US" altLang="zh-CN" dirty="0"/>
              <a:t>new</a:t>
            </a:r>
            <a:r>
              <a:rPr lang="zh-CN" altLang="en-US" dirty="0"/>
              <a:t>会调用</a:t>
            </a:r>
            <a:r>
              <a:rPr lang="en-US" altLang="zh-CN" dirty="0"/>
              <a:t>operator new</a:t>
            </a:r>
            <a:r>
              <a:rPr lang="zh-CN" altLang="en-US" dirty="0"/>
              <a:t>去分配空间；</a:t>
            </a:r>
            <a:r>
              <a:rPr lang="en-US" altLang="zh-CN" dirty="0"/>
              <a:t>delete</a:t>
            </a:r>
            <a:r>
              <a:rPr lang="zh-CN" altLang="en-US" dirty="0"/>
              <a:t>类似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367" y="722944"/>
            <a:ext cx="5198756" cy="13281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457200" y="2381656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8DF83-1D9A-450B-979C-339676979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7" y="3686175"/>
            <a:ext cx="4124325" cy="2533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5D2399-B89B-4002-B25B-CCBFE9A48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633" y="4219575"/>
            <a:ext cx="47625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3CF18-174B-47EC-B21C-4D817CA49EA6}"/>
              </a:ext>
            </a:extLst>
          </p:cNvPr>
          <p:cNvSpPr txBox="1"/>
          <p:nvPr/>
        </p:nvSpPr>
        <p:spPr>
          <a:xfrm>
            <a:off x="551005" y="5284148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解析：注意</a:t>
            </a:r>
            <a:r>
              <a:rPr lang="en-US" altLang="zh-CN" dirty="0"/>
              <a:t>class BB</a:t>
            </a:r>
            <a:r>
              <a:rPr lang="zh-CN" altLang="en-US" dirty="0"/>
              <a:t>中还有一个</a:t>
            </a:r>
            <a:r>
              <a:rPr lang="en-US" altLang="zh-CN" dirty="0"/>
              <a:t>AA </a:t>
            </a:r>
            <a:r>
              <a:rPr lang="en-US" altLang="zh-CN" dirty="0" err="1"/>
              <a:t>aa</a:t>
            </a:r>
            <a:r>
              <a:rPr lang="zh-CN" altLang="en-US" dirty="0"/>
              <a:t>的成员变量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E03C26-6512-4785-B0E5-1C2C15E4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429" y="223462"/>
            <a:ext cx="4018632" cy="41559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9151FA-65E0-4B11-BC16-E7C4BC564128}"/>
              </a:ext>
            </a:extLst>
          </p:cNvPr>
          <p:cNvSpPr txBox="1"/>
          <p:nvPr/>
        </p:nvSpPr>
        <p:spPr>
          <a:xfrm>
            <a:off x="544362" y="4665772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  <a:r>
              <a:rPr lang="en-US" altLang="zh-CN" b="1" dirty="0">
                <a:solidFill>
                  <a:srgbClr val="FF0000"/>
                </a:solidFill>
              </a:rPr>
              <a:t>113422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4670BC3-CCCF-46C1-BE1E-03C13A92BE4A}"/>
              </a:ext>
            </a:extLst>
          </p:cNvPr>
          <p:cNvCxnSpPr/>
          <p:nvPr/>
        </p:nvCxnSpPr>
        <p:spPr>
          <a:xfrm>
            <a:off x="4858033" y="2514600"/>
            <a:ext cx="708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3DDD5">
            <a:alpha val="7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5895</TotalTime>
  <Words>762</Words>
  <Application>Microsoft Office PowerPoint</Application>
  <PresentationFormat>宽屏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汉仪润圆-45简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佳昕 董</cp:lastModifiedBy>
  <cp:revision>633</cp:revision>
  <dcterms:created xsi:type="dcterms:W3CDTF">2016-04-18T10:12:12Z</dcterms:created>
  <dcterms:modified xsi:type="dcterms:W3CDTF">2024-01-06T10:42:56Z</dcterms:modified>
</cp:coreProperties>
</file>